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</p:sldMasterIdLst>
  <p:notesMasterIdLst>
    <p:notesMasterId r:id="rId43"/>
  </p:notesMasterIdLst>
  <p:sldIdLst>
    <p:sldId id="256" r:id="rId4"/>
    <p:sldId id="257" r:id="rId5"/>
    <p:sldId id="258" r:id="rId6"/>
    <p:sldId id="259" r:id="rId7"/>
    <p:sldId id="260" r:id="rId8"/>
    <p:sldId id="286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2" r:id="rId23"/>
    <p:sldId id="275" r:id="rId24"/>
    <p:sldId id="276" r:id="rId25"/>
    <p:sldId id="287" r:id="rId26"/>
    <p:sldId id="277" r:id="rId27"/>
    <p:sldId id="278" r:id="rId28"/>
    <p:sldId id="279" r:id="rId29"/>
    <p:sldId id="280" r:id="rId30"/>
    <p:sldId id="288" r:id="rId31"/>
    <p:sldId id="289" r:id="rId32"/>
    <p:sldId id="290" r:id="rId33"/>
    <p:sldId id="291" r:id="rId34"/>
    <p:sldId id="292" r:id="rId35"/>
    <p:sldId id="281" r:id="rId36"/>
    <p:sldId id="282" r:id="rId37"/>
    <p:sldId id="283" r:id="rId38"/>
    <p:sldId id="284" r:id="rId39"/>
    <p:sldId id="293" r:id="rId40"/>
    <p:sldId id="294" r:id="rId41"/>
    <p:sldId id="285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432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41:04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16825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FAD27-1511-16AF-C43F-7CC35326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6DBE2-4FC7-7F7C-7146-3B4F25EB75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83994-08FF-FCA7-AA9C-C9F9C0EFA3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861291F-1BBD-9491-5723-2DE198BA4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5327A36-29C5-364A-FB59-1E5E03763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FA9BD-C3AB-DFFB-E828-20E834E596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FD82A-99D5-8DD7-CC5C-25ED4F820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82649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82F86-6C4E-F3F1-4C64-5391E6409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C29493-50DA-D6F9-EFB5-B3628CE5E9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A2A87-0F71-85EE-541F-12577637DB2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8577B-381E-E0D7-0DBD-02DF5CF935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2403A71-0D13-504D-035D-1D9ABDD57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ADD9D-9EBC-7F1D-68E1-D2293C9124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8B913-3260-CB5E-AA6B-D55C4689C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57409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3E8CC-8EDC-8509-7C63-E072A6D14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4D1B9D-4EBD-C892-ABED-A29656358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9A9EE-FA9E-E793-736C-108BDB04C4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B796F16-F170-84BE-26B2-C2D242ECAD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6000849-8272-F635-D1DA-97F5D2C44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8B980-3B1F-68CC-79EC-0B782555BD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DE725-7913-3354-95A7-74E526DB8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1512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A2035-B6A0-BB69-0A34-D59DE343B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A950C7-A84C-8ED6-2168-C9AB565B1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0820F9-2A23-0350-67BB-44FC69B2160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7CFD5F4-3304-B122-275E-3B575230C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AAC7704-C59F-1D71-255B-67B06BBF0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C5709-7B04-A594-744D-5413CB3D15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E1040-1F6C-72A6-8DC3-517651328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49426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F6B52-835B-7D92-A9F3-CEC80977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802A12-B164-091B-910B-EF11562C54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D875E0-C775-73A8-9868-A3C72F0D63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4137776-F295-04F2-F877-D0C789B446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8DE106-DDCE-655D-7366-A95B18E43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4365B-1037-FD56-29A5-62B6D32B0B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C5121-4EF2-BE56-46A4-08493B405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59022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8370F-4623-4F83-913E-3CD73470D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C1B555-E89A-0675-F131-EC52682BA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42B03-8457-12D9-3600-971418EBB3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35F1BAA-9148-F47D-0971-E90BC4665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084697E-38C9-2959-4C8C-D82DD7336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9F6EC-3BD7-0984-1517-20CB6B733B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BAE47-DFAB-6F83-0C0C-C5382705C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00466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DAEBD-B2B5-2596-B527-360F1A2BA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B9E3E0-224C-FAB0-6DAB-101451E49F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87564C-BFF7-C6CE-93C1-4B72793ED4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1E0336-1FF1-D4D7-23BE-62ADBA1CAC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EDA018E-DAD7-2934-5B52-9B049E6C7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4E372-E993-7B19-3ED1-2E4C21A575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2BA6B-1B1F-7C65-91EC-2CF975F20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493311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C6BF6-001A-5A85-6E2A-2FC5C5DB6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B95EE9-4A62-935C-6661-1BFAD60C7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19403-DD7B-558E-FAFB-D226185540D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F4B759D-8BCB-3B59-7936-1D649F9880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85FB657-2682-9715-F5A5-52BB6DE7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BA1B6-EDFD-E222-0351-84FC208701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2DED4-9639-86AB-3CD1-74970367E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915788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830A6-B5BC-F8F7-26EE-122711034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280D80-1764-7A4D-BB88-B44E0B5899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2DA3D-A686-D19C-BBFD-598F629258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7C00ACD-E8B3-7C6E-9AFA-805102E68E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1EAF68C-DD3F-E53E-EC6A-6CD323691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6A9C9-6211-7403-351C-445109EAB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157F5-7783-621E-B1FC-ECF57C18D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94528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" hasCustomPrompt="1"/>
          </p:nvPr>
        </p:nvSpPr>
        <p:spPr>
          <a:xfrm>
            <a:off x="2945985" y="733864"/>
            <a:ext cx="5257800" cy="8128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4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43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本课时内容速递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"/>
          </p:nvPr>
        </p:nvSpPr>
        <p:spPr>
          <a:xfrm>
            <a:off x="1648023" y="1600200"/>
            <a:ext cx="8895954" cy="3657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5672879" y="5482375"/>
            <a:ext cx="8636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4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"/>
          </p:nvPr>
        </p:nvSpPr>
        <p:spPr>
          <a:xfrm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6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8"/>
          </p:nvPr>
        </p:nvSpPr>
        <p:spPr>
          <a:xfrm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9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1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2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3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4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5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7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8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9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20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21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2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23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4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5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26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7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8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29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30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31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32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33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34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5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36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7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8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9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40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41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42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43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44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45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46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47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/>
          </p:nvPr>
        </p:nvSpPr>
        <p:spPr>
          <a:xfrm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9"/>
          </p:nvPr>
        </p:nvSpPr>
        <p:spPr>
          <a:xfrm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0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1"/>
          </p:nvPr>
        </p:nvSpPr>
        <p:spPr>
          <a:xfrm>
            <a:off x="635000" y="787400"/>
            <a:ext cx="5256743" cy="1485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2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3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4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55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56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57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58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59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60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61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62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63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5672879" y="5482375"/>
            <a:ext cx="8636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64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5"/>
          </p:nvPr>
        </p:nvSpPr>
        <p:spPr>
          <a:xfrm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66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7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8"/>
          </p:nvPr>
        </p:nvSpPr>
        <p:spPr>
          <a:xfrm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69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0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1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72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73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74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5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6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77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78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79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80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81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82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83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84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85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86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87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88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89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90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91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92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93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94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95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96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97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98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99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100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101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02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3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04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05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06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07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8"/>
          </p:nvPr>
        </p:nvSpPr>
        <p:spPr>
          <a:xfrm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9"/>
          </p:nvPr>
        </p:nvSpPr>
        <p:spPr>
          <a:xfrm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224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224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224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ount-the-number-of-fair-pairs/descrip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hyperlink" Target="https://codeforces.com/problemset/problem/1538/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ount-the-number-of-fair-pairs/descriptio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hyperlink" Target="https://codeforces.com/problemset/problem/1538/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ount-the-number-of-fair-pairs/descripti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hyperlink" Target="https://codeforces.com/problemset/problem/1538/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ount-the-number-of-fair-pairs/descriptio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codeforces.com/problemset/problem/1538/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imum-candies-allocated-to-k-children/description/?envType=problem-list-v2&amp;envId=7jzKqlg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lanqiao.cn/problems/3510/learning/?page=1&amp;first_category_id=1&amp;second_category_id=3&amp;tags=%E4%BA%8C%E5%88%86,%E7%9C%81%E8%B5%9B&amp;tag_relation=intersection&amp;difficulty=2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imum-candies-allocated-to-k-children/description/?envType=problem-list-v2&amp;envId=7jzKqlgR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imum-candies-allocated-to-k-children/description/?envType=problem-list-v2&amp;envId=7jzKqlg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imum-candies-allocated-to-k-children/description/?envType=problem-list-v2&amp;envId=7jzKqlg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imum-candies-allocated-to-k-children/description/?envType=problem-list-v2&amp;envId=7jzKqlg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imum-candies-allocated-to-k-children/description/?envType=problem-list-v2&amp;envId=7jzKqlg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imum-candies-allocated-to-k-children/description/?envType=problem-list-v2&amp;envId=7jzKqlg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3510/learning/?page=1&amp;first_category_id=1&amp;second_category_id=3&amp;tags=%E4%BA%8C%E5%88%86,%E7%9C%81%E8%B5%9B&amp;tag_relation=intersection&amp;difficulty=2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3510/learning/?page=1&amp;first_category_id=1&amp;second_category_id=3&amp;tags=%E4%BA%8C%E5%88%86,%E7%9C%81%E8%B5%9B&amp;tag_relation=intersection&amp;difficulty=2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3510/learning/?page=1&amp;first_category_id=1&amp;second_category_id=3&amp;tags=%E4%BA%8C%E5%88%86,%E7%9C%81%E8%B5%9B&amp;tag_relation=intersection&amp;difficulty=2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3510/learning/?page=1&amp;first_category_id=1&amp;second_category_id=3&amp;tags=%E4%BA%8C%E5%88%86,%E7%9C%81%E8%B5%9B&amp;tag_relation=intersection&amp;difficulty=20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403418" y="964010"/>
            <a:ext cx="6121400" cy="2628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6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蓝桥杯16届Python冲刺课：课时5</a:t>
            </a:r>
            <a:endParaRPr lang="en-US" sz="1100"/>
          </a:p>
          <a:p>
            <a:pPr indent="0" algn="ctr">
              <a:lnSpc>
                <a:spcPct val="125000"/>
              </a:lnSpc>
            </a:pPr>
            <a:r>
              <a:rPr lang="en-US" sz="46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二分查找 &amp; 二分答案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bisect库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956"/>
            <a:ext cx="12192000" cy="5311905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二分查找例题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5726600" y="289119"/>
            <a:ext cx="4457700" cy="3175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www.luogu.com.cn/problem/P224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P2249 【深基13.例1】查找 - 洛谷 (luogu.com.cn)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6139"/>
            <a:ext cx="12192000" cy="5029377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二分查找例题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5200159" y="606946"/>
            <a:ext cx="4457700" cy="3175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www.luogu.com.cn/problem/P224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P2249 【深基13.例1】查找 - 洛谷 (luogu.com.cn)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27" y="1147222"/>
            <a:ext cx="9910047" cy="5710778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二分查找例题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5458918" y="517719"/>
            <a:ext cx="4457700" cy="3175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www.luogu.com.cn/problem/P224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P2249 【深基13.例1】查找 - 洛谷 (luogu.com.cn)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5122"/>
            <a:ext cx="12192000" cy="4971738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二分查找实战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5298309" y="289119"/>
            <a:ext cx="6731000" cy="622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leetcode.cn/problems/count-the-number-of-fair-pairs/descrip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2563. 统计公平数对的数目 - 力扣（LeetCode）</a:t>
            </a:r>
            <a:r>
              <a:rPr lang="en-US" sz="1600" b="0" i="0" u="none" strike="noStrike">
                <a:solidFill>
                  <a:srgbClr val="333333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</a:rPr>
              <a:t> 同 </a:t>
            </a: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4" tooltip="https://codeforces.com/problemset/problem/1538/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- 1538C - Codeforces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70" y="1433931"/>
            <a:ext cx="9604485" cy="5070691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二分查找实战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5298309" y="289119"/>
            <a:ext cx="6731000" cy="622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leetcode.cn/problems/count-the-number-of-fair-pairs/descrip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2563. 统计公平数对的数目 - 力扣（LeetCode）</a:t>
            </a:r>
            <a:r>
              <a:rPr lang="en-US" sz="1600" b="0" i="0" u="none" strike="noStrike">
                <a:solidFill>
                  <a:srgbClr val="333333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</a:rPr>
              <a:t> 同 </a:t>
            </a: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4" tooltip="https://codeforces.com/problemset/problem/1538/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- 1538C - Codeforces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20" y="1462117"/>
            <a:ext cx="7644614" cy="5262042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二分查找实战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5298309" y="289119"/>
            <a:ext cx="6731000" cy="622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leetcode.cn/problems/count-the-number-of-fair-pairs/descrip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2563. 统计公平数对的数目 - 力扣（LeetCode）</a:t>
            </a:r>
            <a:r>
              <a:rPr lang="en-US" sz="1600" b="0" i="0" u="none" strike="noStrike">
                <a:solidFill>
                  <a:srgbClr val="333333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</a:rPr>
              <a:t> 同 </a:t>
            </a: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4" tooltip="https://codeforces.com/problemset/problem/1538/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- 1538C - Codeforces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27" y="2181148"/>
            <a:ext cx="12192000" cy="3031067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二分查找实战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5298309" y="289119"/>
            <a:ext cx="6731000" cy="622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leetcode.cn/problems/count-the-number-of-fair-pairs/descrip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2563. 统计公平数对的数目 - 力扣（LeetCode）</a:t>
            </a:r>
            <a:r>
              <a:rPr lang="en-US" sz="1600" b="0" i="0" u="none" strike="noStrike">
                <a:solidFill>
                  <a:srgbClr val="333333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</a:rPr>
              <a:t> 同 </a:t>
            </a: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4" tooltip="https://codeforces.com/problemset/problem/1538/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- 1538C - Codeforces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45" y="2533109"/>
            <a:ext cx="11150305" cy="3964553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075" y="1293976"/>
            <a:ext cx="6731000" cy="1835257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朴素二分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5755"/>
            <a:ext cx="12192000" cy="4832626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朴素二分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5" y="1063819"/>
            <a:ext cx="10452144" cy="5821902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7540" y="2658836"/>
            <a:ext cx="10071100" cy="1752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6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蓝桥杯16届Python冲刺课：课时5</a:t>
            </a:r>
            <a:endParaRPr lang="en-US" sz="1100"/>
          </a:p>
          <a:p>
            <a:pPr indent="0" algn="ctr">
              <a:lnSpc>
                <a:spcPct val="125000"/>
              </a:lnSpc>
            </a:pPr>
            <a:r>
              <a:rPr lang="en-US" sz="46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二分查找 &amp; 二分答案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朴素二分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01" y="1741198"/>
            <a:ext cx="12238802" cy="4140948"/>
          </a:xfrm>
          <a:prstGeom prst="rect">
            <a:avLst/>
          </a:prstGeom>
          <a:ln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7930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朴素二分check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5140"/>
            <a:ext cx="12192000" cy="400772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朴素二分check</a:t>
            </a:r>
            <a:endParaRPr lang="en-US" sz="11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1967B13-5F0D-B7E3-5B7D-614249EF513A}"/>
                  </a:ext>
                </a:extLst>
              </p14:cNvPr>
              <p14:cNvContentPartPr/>
              <p14:nvPr/>
            </p14:nvContentPartPr>
            <p14:xfrm>
              <a:off x="1694535" y="3627685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1967B13-5F0D-B7E3-5B7D-614249EF51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415" y="3621565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F4A77BF3-AF8B-4AD5-9734-7A132FCD7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777" y="1424957"/>
            <a:ext cx="9199044" cy="521001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6BC0C-A7BC-28FB-68A5-29C4CC32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A7D25C2-F83B-69A3-7D92-53372FEC0B4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648023" y="1600200"/>
            <a:ext cx="8890000" cy="426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406400" indent="-406400" algn="l">
              <a:lnSpc>
                <a:spcPct val="125000"/>
              </a:lnSpc>
              <a:buClr>
                <a:srgbClr val="1F2329"/>
              </a:buClr>
              <a:buFont typeface="+mj-lt"/>
              <a:buAutoNum type="arabicPeriod"/>
            </a:pPr>
            <a:r>
              <a:rPr lang="en-US" sz="3200" b="1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二分答案模型</a:t>
            </a:r>
            <a:endParaRPr lang="en-US" sz="32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406400" indent="-406400" algn="l">
              <a:lnSpc>
                <a:spcPct val="125000"/>
              </a:lnSpc>
              <a:buClr>
                <a:srgbClr val="1F2329"/>
              </a:buClr>
              <a:buFont typeface="+mj-lt"/>
              <a:buAutoNum type="arabicPeriod"/>
            </a:pPr>
            <a:r>
              <a:rPr lang="en-US" sz="3200" b="1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二分答案例题</a:t>
            </a:r>
            <a:endParaRPr lang="en-US" sz="32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406400" indent="-406400" algn="l">
              <a:lnSpc>
                <a:spcPct val="125000"/>
              </a:lnSpc>
              <a:buClr>
                <a:srgbClr val="1F2329"/>
              </a:buClr>
              <a:buFont typeface="+mj-lt"/>
              <a:buAutoNum type="arabicPeriod"/>
            </a:pPr>
            <a:r>
              <a:rPr lang="zh-CN" altLang="en-US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二分答案力扣例题 </a:t>
            </a:r>
            <a:r>
              <a:rPr lang="en-US" altLang="zh-CN" dirty="0">
                <a:hlinkClick r:id="rId3"/>
              </a:rPr>
              <a:t>2226. </a:t>
            </a:r>
            <a:r>
              <a:rPr lang="zh-CN" altLang="en-US" dirty="0">
                <a:hlinkClick r:id="rId3"/>
              </a:rPr>
              <a:t>每个小孩最多能分到多少糖果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力扣（</a:t>
            </a:r>
            <a:r>
              <a:rPr lang="en-US" altLang="zh-CN" dirty="0" err="1">
                <a:hlinkClick r:id="rId3"/>
              </a:rPr>
              <a:t>LeetCode</a:t>
            </a:r>
            <a:r>
              <a:rPr lang="zh-CN" altLang="en-US" dirty="0">
                <a:hlinkClick r:id="rId3"/>
              </a:rPr>
              <a:t>）</a:t>
            </a:r>
            <a:endParaRPr lang="en-US" sz="32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406400" indent="-406400">
              <a:buClr>
                <a:srgbClr val="1F2329"/>
              </a:buClr>
              <a:buFont typeface="+mj-lt"/>
              <a:buAutoNum type="arabicPeriod"/>
            </a:pPr>
            <a:r>
              <a:rPr lang="en-US" sz="32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【</a:t>
            </a:r>
            <a:r>
              <a:rPr lang="en-US" sz="3200" b="1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真题解析】二分答案蓝桥杯真题</a:t>
            </a:r>
            <a:r>
              <a:rPr lang="en-US" sz="32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altLang="zh-CN" sz="3200" i="0" u="none" strike="noStrike" dirty="0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4" tooltip="https://www.lanqiao.cn/problems/3510/learning/?page=1&amp;first_category_id=1&amp;second_category_id=3&amp;tags=%E4%BA%8C%E5%88%86,%E7%9C%81%E8%B5%9B&amp;tag_relation=intersection&amp;difficulty=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3.冶炼金属 - </a:t>
            </a:r>
            <a:r>
              <a:rPr lang="en-US" altLang="zh-CN" sz="3200" i="0" u="none" strike="noStrike" dirty="0" err="1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4" tooltip="https://www.lanqiao.cn/problems/3510/learning/?page=1&amp;first_category_id=1&amp;second_category_id=3&amp;tags=%E4%BA%8C%E5%88%86,%E7%9C%81%E8%B5%9B&amp;tag_relation=intersection&amp;difficulty=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蓝桥云课</a:t>
            </a:r>
            <a:r>
              <a:rPr lang="en-US" altLang="zh-CN" sz="3200" i="0" u="none" strike="noStrike" dirty="0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4" tooltip="https://www.lanqiao.cn/problems/3510/learning/?page=1&amp;first_category_id=1&amp;second_category_id=3&amp;tags=%E4%BA%8C%E5%88%86,%E7%9C%81%E8%B5%9B&amp;tag_relation=intersection&amp;difficulty=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(lanqiao.cn)</a:t>
            </a:r>
            <a:endParaRPr lang="en-US" altLang="zh-CN" sz="2000" dirty="0"/>
          </a:p>
          <a:p>
            <a:pPr marL="406400" indent="-406400" algn="l">
              <a:lnSpc>
                <a:spcPct val="125000"/>
              </a:lnSpc>
              <a:buClr>
                <a:srgbClr val="1F2329"/>
              </a:buClr>
              <a:buFont typeface="+mj-lt"/>
              <a:buAutoNum type="arabicPeriod"/>
            </a:pPr>
            <a:endParaRPr lang="en-US" sz="32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96ECB26-92B9-2384-9E50-91D144CAD441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4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r>
              <a:rPr lang="zh-CN" altLang="en-US" dirty="0"/>
              <a:t>二分答案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5253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二分答案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9" y="1629759"/>
            <a:ext cx="12192000" cy="3598482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二分答案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135"/>
            <a:ext cx="12192000" cy="407773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二分答案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1175"/>
            <a:ext cx="12192000" cy="1851949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二分答案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14" y="1211182"/>
            <a:ext cx="8007128" cy="5646818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722E3-4F4C-2492-0FCE-FE7D96DEC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4DD1619-A895-43A1-E907-D565A9B94F86}"/>
              </a:ext>
            </a:extLst>
          </p:cNvPr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</a:t>
            </a:r>
            <a:r>
              <a:rPr lang="en-US" sz="4100" b="1" i="0" u="none" strike="noStrike" dirty="0" err="1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二分答案</a:t>
            </a:r>
            <a:r>
              <a:rPr lang="zh-CN" alt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力扣例题</a:t>
            </a:r>
            <a:endParaRPr 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27766D-9769-CF86-389D-B47D069D45E7}"/>
              </a:ext>
            </a:extLst>
          </p:cNvPr>
          <p:cNvSpPr txBox="1"/>
          <p:nvPr/>
        </p:nvSpPr>
        <p:spPr>
          <a:xfrm>
            <a:off x="5803085" y="522580"/>
            <a:ext cx="6203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2226. </a:t>
            </a:r>
            <a:r>
              <a:rPr lang="zh-CN" altLang="en-US" dirty="0">
                <a:hlinkClick r:id="rId3"/>
              </a:rPr>
              <a:t>每个小孩最多能分到多少糖果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力扣（</a:t>
            </a:r>
            <a:r>
              <a:rPr lang="en-US" altLang="zh-CN" dirty="0" err="1">
                <a:hlinkClick r:id="rId3"/>
              </a:rPr>
              <a:t>LeetCode</a:t>
            </a:r>
            <a:r>
              <a:rPr lang="zh-CN" altLang="en-US" dirty="0">
                <a:hlinkClick r:id="rId3"/>
              </a:rPr>
              <a:t>）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183FE9-7E27-BC76-7212-708D965F0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7827"/>
            <a:ext cx="12006743" cy="51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97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F1A44-0135-915E-B17E-0AC187E5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75C6B4D-EF76-6E12-A108-0ACBCC876003}"/>
              </a:ext>
            </a:extLst>
          </p:cNvPr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</a:t>
            </a:r>
            <a:r>
              <a:rPr lang="en-US" sz="4100" b="1" i="0" u="none" strike="noStrike" dirty="0" err="1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二分答案</a:t>
            </a:r>
            <a:r>
              <a:rPr lang="zh-CN" alt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力扣例题</a:t>
            </a:r>
            <a:endParaRPr 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372257-E2F0-5F39-3C7F-7ED3B1012BFB}"/>
              </a:ext>
            </a:extLst>
          </p:cNvPr>
          <p:cNvSpPr txBox="1"/>
          <p:nvPr/>
        </p:nvSpPr>
        <p:spPr>
          <a:xfrm>
            <a:off x="5803085" y="522580"/>
            <a:ext cx="6203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2226. </a:t>
            </a:r>
            <a:r>
              <a:rPr lang="zh-CN" altLang="en-US" dirty="0">
                <a:hlinkClick r:id="rId3"/>
              </a:rPr>
              <a:t>每个小孩最多能分到多少糖果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力扣（</a:t>
            </a:r>
            <a:r>
              <a:rPr lang="en-US" altLang="zh-CN" dirty="0" err="1">
                <a:hlinkClick r:id="rId3"/>
              </a:rPr>
              <a:t>LeetCode</a:t>
            </a:r>
            <a:r>
              <a:rPr lang="zh-CN" altLang="en-US" dirty="0">
                <a:hlinkClick r:id="rId3"/>
              </a:rPr>
              <a:t>）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E5E084-D180-DED3-3A92-2F9AACBE7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9" y="1167605"/>
            <a:ext cx="12192000" cy="46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4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" hasCustomPrompt="1"/>
          </p:nvPr>
        </p:nvSpPr>
        <p:spPr>
          <a:xfrm>
            <a:off x="1648023" y="1600200"/>
            <a:ext cx="8890000" cy="426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0.</a:t>
            </a:r>
            <a:r>
              <a:rPr lang="en-US" sz="32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二分查找数学模型 </a:t>
            </a:r>
          </a:p>
          <a:p>
            <a:pPr marL="406400" indent="-406400" algn="l">
              <a:lnSpc>
                <a:spcPct val="125000"/>
              </a:lnSpc>
              <a:buClr>
                <a:srgbClr val="1F2329"/>
              </a:buClr>
              <a:buFont typeface="+mj-lt"/>
              <a:buAutoNum type="arabicPeriod"/>
            </a:pPr>
            <a:r>
              <a:rPr lang="en-US" sz="3200" b="1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bisect库</a:t>
            </a:r>
            <a:endParaRPr lang="en-US" sz="32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406400" indent="-406400" algn="l">
              <a:lnSpc>
                <a:spcPct val="125000"/>
              </a:lnSpc>
              <a:buClr>
                <a:srgbClr val="1F2329"/>
              </a:buClr>
              <a:buFont typeface="+mj-lt"/>
              <a:buAutoNum type="arabicPeriod"/>
            </a:pPr>
            <a:r>
              <a:rPr lang="en-US" sz="3200" b="1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朴素二分</a:t>
            </a:r>
            <a:r>
              <a:rPr lang="en-US" sz="32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</a:p>
          <a:p>
            <a:pPr marL="406400" indent="-406400" algn="l">
              <a:lnSpc>
                <a:spcPct val="125000"/>
              </a:lnSpc>
              <a:buClr>
                <a:srgbClr val="1F2329"/>
              </a:buClr>
              <a:buFont typeface="+mj-lt"/>
              <a:buAutoNum type="arabicPeriod"/>
            </a:pPr>
            <a:r>
              <a:rPr lang="en-US" sz="3200" b="1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朴素二分check</a:t>
            </a:r>
            <a:endParaRPr lang="en-US" sz="32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406400" indent="-406400" algn="l">
              <a:lnSpc>
                <a:spcPct val="125000"/>
              </a:lnSpc>
              <a:buClr>
                <a:srgbClr val="1F2329"/>
              </a:buClr>
              <a:buFont typeface="+mj-lt"/>
              <a:buAutoNum type="arabicPeriod"/>
            </a:pPr>
            <a:r>
              <a:rPr lang="en-US" sz="3200" b="1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二分答案模型</a:t>
            </a:r>
            <a:endParaRPr lang="en-US" sz="32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406400" indent="-406400" algn="l">
              <a:lnSpc>
                <a:spcPct val="125000"/>
              </a:lnSpc>
              <a:buClr>
                <a:srgbClr val="1F2329"/>
              </a:buClr>
              <a:buFont typeface="+mj-lt"/>
              <a:buAutoNum type="arabicPeriod"/>
            </a:pPr>
            <a:r>
              <a:rPr lang="en-US" sz="3200" b="1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二分答案例题</a:t>
            </a:r>
            <a:endParaRPr lang="en-US" sz="32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406400" indent="-406400">
              <a:buClr>
                <a:srgbClr val="1F2329"/>
              </a:buClr>
              <a:buFont typeface="+mj-lt"/>
              <a:buAutoNum type="arabicPeriod"/>
            </a:pPr>
            <a:r>
              <a:rPr lang="zh-CN" altLang="en-US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二分答案力扣例题 </a:t>
            </a:r>
            <a:r>
              <a:rPr lang="en-US" altLang="zh-CN" dirty="0">
                <a:hlinkClick r:id="rId3"/>
              </a:rPr>
              <a:t>2226. </a:t>
            </a:r>
            <a:r>
              <a:rPr lang="zh-CN" altLang="en-US" dirty="0">
                <a:hlinkClick r:id="rId3"/>
              </a:rPr>
              <a:t>每个小孩最多能分到多少糖果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力扣（</a:t>
            </a:r>
            <a:r>
              <a:rPr lang="en-US" altLang="zh-CN" dirty="0" err="1">
                <a:hlinkClick r:id="rId3"/>
              </a:rPr>
              <a:t>LeetCode</a:t>
            </a:r>
            <a:r>
              <a:rPr lang="zh-CN" altLang="en-US" dirty="0">
                <a:hlinkClick r:id="rId3"/>
              </a:rPr>
              <a:t>）</a:t>
            </a:r>
            <a:endParaRPr lang="en-US" sz="32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406400" indent="-406400" algn="l">
              <a:lnSpc>
                <a:spcPct val="125000"/>
              </a:lnSpc>
              <a:buClr>
                <a:srgbClr val="1F2329"/>
              </a:buClr>
              <a:buFont typeface="+mj-lt"/>
              <a:buAutoNum type="arabicPeriod"/>
            </a:pPr>
            <a:r>
              <a:rPr lang="en-US" sz="32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【</a:t>
            </a:r>
            <a:r>
              <a:rPr lang="en-US" sz="3200" b="1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真题解析】二分答案蓝桥杯真题</a:t>
            </a:r>
            <a:endParaRPr lang="en-US" sz="32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"/>
          </p:nvPr>
        </p:nvSpPr>
        <p:spPr>
          <a:xfrm>
            <a:off x="3096987" y="177800"/>
            <a:ext cx="5257800" cy="8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4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8E273-2F2D-5DF0-7F85-4D3B69950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0082C25-6BA9-BC2B-E13A-42B8157ACA24}"/>
              </a:ext>
            </a:extLst>
          </p:cNvPr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</a:t>
            </a:r>
            <a:r>
              <a:rPr lang="en-US" sz="4100" b="1" i="0" u="none" strike="noStrike" dirty="0" err="1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二分答案</a:t>
            </a:r>
            <a:r>
              <a:rPr lang="zh-CN" alt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力扣例题</a:t>
            </a:r>
            <a:endParaRPr 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0818BB-661C-2DA5-0680-9C189B74269D}"/>
              </a:ext>
            </a:extLst>
          </p:cNvPr>
          <p:cNvSpPr txBox="1"/>
          <p:nvPr/>
        </p:nvSpPr>
        <p:spPr>
          <a:xfrm>
            <a:off x="5803085" y="522580"/>
            <a:ext cx="6203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2226. </a:t>
            </a:r>
            <a:r>
              <a:rPr lang="zh-CN" altLang="en-US" dirty="0">
                <a:hlinkClick r:id="rId3"/>
              </a:rPr>
              <a:t>每个小孩最多能分到多少糖果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力扣（</a:t>
            </a:r>
            <a:r>
              <a:rPr lang="en-US" altLang="zh-CN" dirty="0" err="1">
                <a:hlinkClick r:id="rId3"/>
              </a:rPr>
              <a:t>LeetCode</a:t>
            </a:r>
            <a:r>
              <a:rPr lang="zh-CN" altLang="en-US" dirty="0">
                <a:hlinkClick r:id="rId3"/>
              </a:rPr>
              <a:t>）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AEC5E8-F0C9-DDEB-2930-19DB5B193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6119"/>
            <a:ext cx="12192000" cy="31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6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E931F-777A-AC02-CA05-B4F279F4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A3E2622-6FB1-FC63-7D80-59A040937C7B}"/>
              </a:ext>
            </a:extLst>
          </p:cNvPr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</a:t>
            </a:r>
            <a:r>
              <a:rPr lang="en-US" sz="4100" b="1" i="0" u="none" strike="noStrike" dirty="0" err="1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二分答案</a:t>
            </a:r>
            <a:r>
              <a:rPr lang="zh-CN" alt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力扣例题</a:t>
            </a:r>
            <a:endParaRPr 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6D9755-38D8-8639-549D-8D9309210581}"/>
              </a:ext>
            </a:extLst>
          </p:cNvPr>
          <p:cNvSpPr txBox="1"/>
          <p:nvPr/>
        </p:nvSpPr>
        <p:spPr>
          <a:xfrm>
            <a:off x="5803085" y="522580"/>
            <a:ext cx="6203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2226. </a:t>
            </a:r>
            <a:r>
              <a:rPr lang="zh-CN" altLang="en-US" dirty="0">
                <a:hlinkClick r:id="rId3"/>
              </a:rPr>
              <a:t>每个小孩最多能分到多少糖果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力扣（</a:t>
            </a:r>
            <a:r>
              <a:rPr lang="en-US" altLang="zh-CN" dirty="0" err="1">
                <a:hlinkClick r:id="rId3"/>
              </a:rPr>
              <a:t>LeetCode</a:t>
            </a:r>
            <a:r>
              <a:rPr lang="zh-CN" altLang="en-US" dirty="0">
                <a:hlinkClick r:id="rId3"/>
              </a:rPr>
              <a:t>）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13726A-FFB7-911A-8CDB-3E1E9CA06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842"/>
            <a:ext cx="12192000" cy="48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13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B1C8E-C0A3-98C5-E9D6-35AED8BF7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ECBAA70-9E1B-08EE-2F58-B3D41E3C2C13}"/>
              </a:ext>
            </a:extLst>
          </p:cNvPr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</a:t>
            </a:r>
            <a:r>
              <a:rPr lang="en-US" sz="4100" b="1" i="0" u="none" strike="noStrike" dirty="0" err="1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二分答案</a:t>
            </a:r>
            <a:r>
              <a:rPr lang="zh-CN" alt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力扣例题</a:t>
            </a:r>
            <a:endParaRPr 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01F874-62F9-B431-D606-8BDC0E75CC21}"/>
              </a:ext>
            </a:extLst>
          </p:cNvPr>
          <p:cNvSpPr txBox="1"/>
          <p:nvPr/>
        </p:nvSpPr>
        <p:spPr>
          <a:xfrm>
            <a:off x="5803085" y="522580"/>
            <a:ext cx="6203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2226. </a:t>
            </a:r>
            <a:r>
              <a:rPr lang="zh-CN" altLang="en-US" dirty="0">
                <a:hlinkClick r:id="rId3"/>
              </a:rPr>
              <a:t>每个小孩最多能分到多少糖果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力扣（</a:t>
            </a:r>
            <a:r>
              <a:rPr lang="en-US" altLang="zh-CN" dirty="0" err="1">
                <a:hlinkClick r:id="rId3"/>
              </a:rPr>
              <a:t>LeetCode</a:t>
            </a:r>
            <a:r>
              <a:rPr lang="zh-CN" altLang="en-US" dirty="0">
                <a:hlinkClick r:id="rId3"/>
              </a:rPr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08B12B-B08A-767D-BE52-36F5127CB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7280"/>
            <a:ext cx="12192000" cy="486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91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二分答案蓝桥杯真题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6743790" y="517719"/>
            <a:ext cx="3124200" cy="3175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 dirty="0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www.lanqiao.cn/problems/3510/learning/?page=1&amp;first_category_id=1&amp;second_category_id=3&amp;tags=%E4%BA%8C%E5%88%86,%E7%9C%81%E8%B5%9B&amp;tag_relation=intersection&amp;difficulty=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3.冶炼金属 - </a:t>
            </a:r>
            <a:r>
              <a:rPr lang="en-US" sz="1600" b="0" i="0" u="none" strike="noStrike" dirty="0" err="1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www.lanqiao.cn/problems/3510/learning/?page=1&amp;first_category_id=1&amp;second_category_id=3&amp;tags=%E4%BA%8C%E5%88%86,%E7%9C%81%E8%B5%9B&amp;tag_relation=intersection&amp;difficulty=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蓝桥云课</a:t>
            </a:r>
            <a:r>
              <a:rPr lang="en-US" sz="1600" b="0" i="0" u="none" strike="noStrike" dirty="0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www.lanqiao.cn/problems/3510/learning/?page=1&amp;first_category_id=1&amp;second_category_id=3&amp;tags=%E4%BA%8C%E5%88%86,%E7%9C%81%E8%B5%9B&amp;tag_relation=intersection&amp;difficulty=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(lanqiao.cn)</a:t>
            </a:r>
            <a:endParaRPr lang="en-US" sz="11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9" y="1153279"/>
            <a:ext cx="12192000" cy="1642635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6" y="3279662"/>
            <a:ext cx="10816835" cy="2606562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二分答案蓝桥杯真题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6743790" y="517719"/>
            <a:ext cx="3124200" cy="3175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www.lanqiao.cn/problems/3510/learning/?page=1&amp;first_category_id=1&amp;second_category_id=3&amp;tags=%E4%BA%8C%E5%88%86,%E7%9C%81%E8%B5%9B&amp;tag_relation=intersection&amp;difficulty=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3.冶炼金属 - 蓝桥云课 (lanqiao.cn)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3952"/>
            <a:ext cx="12192000" cy="3177777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二分答案蓝桥杯真题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6743790" y="517719"/>
            <a:ext cx="3124200" cy="3175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www.lanqiao.cn/problems/3510/learning/?page=1&amp;first_category_id=1&amp;second_category_id=3&amp;tags=%E4%BA%8C%E5%88%86,%E7%9C%81%E8%B5%9B&amp;tag_relation=intersection&amp;difficulty=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3.冶炼金属 - 蓝桥云课 (lanqiao.cn)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11" y="1251196"/>
            <a:ext cx="8747308" cy="5455117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二分答案蓝桥杯真题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6743790" y="517719"/>
            <a:ext cx="3124200" cy="3175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183C4"/>
                </a:solidFill>
                <a:highlight>
                  <a:srgbClr val="FFFFFF">
                    <a:alpha val="0"/>
                  </a:srgbClr>
                </a:highlight>
                <a:latin typeface="Open Sans, Clear Sans, Helvetica Neue, Helvetica, Arial, Segoe UI Emoji, sans-serif"/>
                <a:ea typeface="Open Sans, Clear Sans, Helvetica Neue, Helvetica, Arial, Segoe UI Emoji, sans-serif"/>
                <a:cs typeface="Open Sans, Clear Sans, Helvetica Neue, Helvetica, Arial, Segoe UI Emoji, sans-serif"/>
                <a:sym typeface="Open Sans, Clear Sans, Helvetica Neue, Helvetica, Arial, Segoe UI Emoji, sans-serif"/>
                <a:hlinkClick r:id="rId3" tooltip="https://www.lanqiao.cn/problems/3510/learning/?page=1&amp;first_category_id=1&amp;second_category_id=3&amp;tags=%E4%BA%8C%E5%88%86,%E7%9C%81%E8%B5%9B&amp;tag_relation=intersection&amp;difficulty=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3.冶炼金属 - 蓝桥云课 (lanqiao.cn)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315" y="1142346"/>
            <a:ext cx="9991185" cy="5430439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BC7FD-ADD9-F474-F838-8DF1F0F3D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0B4E4AE-CFE9-CAA9-71E4-54FCB45C4466}"/>
              </a:ext>
            </a:extLst>
          </p:cNvPr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</a:t>
            </a:r>
            <a:r>
              <a:rPr lang="zh-CN" altLang="en-US" sz="4100" b="1" dirty="0">
                <a:latin typeface="Noto Sans SC"/>
                <a:ea typeface="Noto Sans SC"/>
                <a:cs typeface="Noto Sans SC"/>
                <a:sym typeface="Noto Sans SC"/>
              </a:rPr>
              <a:t>杂项</a:t>
            </a:r>
            <a:endParaRPr lang="en-US" sz="1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2F266C-CC9D-F132-9ABB-A18D31F19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" y="1281721"/>
            <a:ext cx="9545320" cy="53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57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D2514-2E2C-CC99-5CAF-F977A7282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7DE113A-E5CD-B126-E4E6-95DE06BE6098}"/>
              </a:ext>
            </a:extLst>
          </p:cNvPr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</a:t>
            </a:r>
            <a:r>
              <a:rPr lang="zh-CN" altLang="en-US" sz="4100" b="1" dirty="0">
                <a:latin typeface="Noto Sans SC"/>
                <a:ea typeface="Noto Sans SC"/>
                <a:cs typeface="Noto Sans SC"/>
                <a:sym typeface="Noto Sans SC"/>
              </a:rPr>
              <a:t>杂项</a:t>
            </a:r>
            <a:endParaRPr 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89A272-DF74-CCC6-8251-286130F8C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447"/>
            <a:ext cx="12192000" cy="46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1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0948" y="0"/>
            <a:ext cx="10858500" cy="990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52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Python算法基础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60948" y="1056367"/>
            <a:ext cx="3251200" cy="609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输入输出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二分查找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71" y="1318019"/>
            <a:ext cx="8323458" cy="5539981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二分查找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41" y="1457324"/>
            <a:ext cx="9678056" cy="4941385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F2D01-AA1F-7A37-6F7A-9C69BB463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FACA6E5-DA09-679E-0FFB-38FDB8013769}"/>
              </a:ext>
            </a:extLst>
          </p:cNvPr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二分查找</a:t>
            </a:r>
            <a:endParaRPr lang="en-US" sz="11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7D8E20-921E-77AF-6002-CC8F5CB01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80" y="1387294"/>
            <a:ext cx="9984059" cy="50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4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二分查找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9" y="1318057"/>
            <a:ext cx="10858500" cy="4955357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bisect库</a:t>
            </a:r>
            <a:endParaRPr lang="en-US" sz="11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84929D-546F-541D-FB0E-60A94DD6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347"/>
            <a:ext cx="12192000" cy="37413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339" y="289119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1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课时5. bisect库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8181"/>
            <a:ext cx="12192000" cy="488501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566</Words>
  <Application>Microsoft Office PowerPoint</Application>
  <PresentationFormat>宽屏</PresentationFormat>
  <Paragraphs>147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Noto Sans SC</vt:lpstr>
      <vt:lpstr>Open Sans, Clear Sans, Helvetica Neue, Helvetica, Arial, Segoe UI Emoji, sans-serif</vt:lpstr>
      <vt:lpstr>Arial</vt:lpstr>
      <vt:lpstr>Office 主题​​</vt:lpstr>
      <vt:lpstr>默认主题</vt:lpstr>
      <vt:lpstr>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正阳 朱</cp:lastModifiedBy>
  <cp:revision>18</cp:revision>
  <dcterms:modified xsi:type="dcterms:W3CDTF">2025-03-08T00:39:34Z</dcterms:modified>
</cp:coreProperties>
</file>